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63" r:id="rId9"/>
    <p:sldId id="258" r:id="rId10"/>
    <p:sldId id="260" r:id="rId11"/>
    <p:sldId id="264" r:id="rId12"/>
    <p:sldId id="261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0B5"/>
    <a:srgbClr val="3D667A"/>
    <a:srgbClr val="002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1087A2-37AB-45E0-A9BE-4F20FB53B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946E72-1BD2-41F6-A70E-88943BDAF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19810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80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pisrs.si/Pis.web/pregledPredpisa?id=ZAKO126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zaterjatev.s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rzaterjatev.si/" TargetMode="External"/><Relationship Id="rId13" Type="http://schemas.openxmlformats.org/officeDocument/2006/relationships/image" Target="../media/image17.jpg"/><Relationship Id="rId3" Type="http://schemas.openxmlformats.org/officeDocument/2006/relationships/hyperlink" Target="http://www.borzaterjatev.si/" TargetMode="External"/><Relationship Id="rId7" Type="http://schemas.openxmlformats.org/officeDocument/2006/relationships/hyperlink" Target="mailto:janez.klobcar@borzaterjatev.si" TargetMode="External"/><Relationship Id="rId12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hyperlink" Target="mailto:info@borzaterjatev.si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>
            <a:extLst>
              <a:ext uri="{FF2B5EF4-FFF2-40B4-BE49-F238E27FC236}">
                <a16:creationId xmlns:a16="http://schemas.microsoft.com/office/drawing/2014/main" id="{85CCFE7F-BFBE-42F0-A9C8-8BD4ED41FC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4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8800" dirty="0">
              <a:latin typeface="ScalaPro-Bold" panose="02010804050101020102" pitchFamily="50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8F53E6-8E4D-42A5-A682-91A8C2A30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3440"/>
          <a:stretch/>
        </p:blipFill>
        <p:spPr>
          <a:xfrm>
            <a:off x="0" y="-10213"/>
            <a:ext cx="12192000" cy="6868213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63B2C86-AB89-4810-B7A7-BD978A49EEDF}"/>
              </a:ext>
            </a:extLst>
          </p:cNvPr>
          <p:cNvSpPr txBox="1"/>
          <p:nvPr/>
        </p:nvSpPr>
        <p:spPr>
          <a:xfrm>
            <a:off x="785566" y="6178624"/>
            <a:ext cx="9073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Predstavitev v okviru 9. mednarodne konference MSP, Gospodarska zbornica Slovenije, 7. april 2022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CAE92CE-CBFC-494D-AB13-4B81985D2D5D}"/>
              </a:ext>
            </a:extLst>
          </p:cNvPr>
          <p:cNvSpPr txBox="1"/>
          <p:nvPr/>
        </p:nvSpPr>
        <p:spPr>
          <a:xfrm>
            <a:off x="785566" y="1869611"/>
            <a:ext cx="6005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8000" dirty="0">
                <a:solidFill>
                  <a:srgbClr val="FFFFFF"/>
                </a:solidFill>
                <a:latin typeface="ScalaPro-Bold" panose="02010804050101020102" pitchFamily="50" charset="-18"/>
                <a:ea typeface="Roboto Light" panose="02000000000000000000" pitchFamily="2" charset="0"/>
              </a:rPr>
              <a:t>FAKTORING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CD64B85-B6F5-4F09-B510-3351C6D63259}"/>
              </a:ext>
            </a:extLst>
          </p:cNvPr>
          <p:cNvSpPr txBox="1"/>
          <p:nvPr/>
        </p:nvSpPr>
        <p:spPr>
          <a:xfrm>
            <a:off x="218792" y="1567170"/>
            <a:ext cx="713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Kratkoročno financiranje podjetij s prodajo terjatev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E848B45-DA24-4D1B-8AA1-06C2A17DB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94361" y="1159858"/>
            <a:ext cx="18290" cy="4084674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9538DE2-091E-40C3-AFAC-216285CECC3F}"/>
              </a:ext>
            </a:extLst>
          </p:cNvPr>
          <p:cNvSpPr txBox="1"/>
          <p:nvPr/>
        </p:nvSpPr>
        <p:spPr>
          <a:xfrm>
            <a:off x="961169" y="3677972"/>
            <a:ext cx="4451860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Janez Klobčar </a:t>
            </a:r>
          </a:p>
          <a:p>
            <a:pPr>
              <a:lnSpc>
                <a:spcPct val="150000"/>
              </a:lnSpc>
            </a:pPr>
            <a:r>
              <a:rPr lang="sl-SI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Borza terjatev, trg za vzajemno financiranje, d.d.</a:t>
            </a:r>
          </a:p>
        </p:txBody>
      </p:sp>
    </p:spTree>
    <p:extLst>
      <p:ext uri="{BB962C8B-B14F-4D97-AF65-F5344CB8AC3E}">
        <p14:creationId xmlns:p14="http://schemas.microsoft.com/office/powerpoint/2010/main" val="260088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4887C40-2C13-4B30-BCAE-64255A039849}"/>
              </a:ext>
            </a:extLst>
          </p:cNvPr>
          <p:cNvSpPr txBox="1"/>
          <p:nvPr/>
        </p:nvSpPr>
        <p:spPr>
          <a:xfrm>
            <a:off x="367210" y="432937"/>
            <a:ext cx="498860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00272E"/>
                </a:solidFill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Kaj je faktoring?</a:t>
            </a:r>
            <a:endParaRPr lang="sl-SI" dirty="0">
              <a:solidFill>
                <a:srgbClr val="00272E"/>
              </a:solidFill>
              <a:latin typeface="ScalaPro-Bold" panose="02010804050101020102" pitchFamily="50" charset="-18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Beseda faktoring izvira iz latinščine, kjer koren „fac“ (</a:t>
            </a:r>
            <a:r>
              <a:rPr lang="sl-SI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facere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pomeni „ustvarjalec ali izdelovalec“ in končnica „tor“ pomeni „agent“. V 15. stoletju je angleška beseda „factour“ dobila pomen „komisionar ali posrednik“. Pojem faktoring (</a:t>
            </a:r>
            <a:r>
              <a:rPr lang="sl-SI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angl. factoring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predstavlja odprodajo terjatev, ki podjetjem omogoča financiranje poslovanja, pri čemer se poveča njihova likvidnost.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Neposredno so vpletene tri stranke: </a:t>
            </a:r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1" indent="-342900" algn="just">
              <a:buAutoNum type="arabicPeriod"/>
            </a:pP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faktor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ki odkupi terjatev; </a:t>
            </a:r>
          </a:p>
          <a:p>
            <a:pPr marL="342900" lvl="1" indent="-342900" algn="just">
              <a:buAutoNum type="arabicPeriod"/>
            </a:pP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odstopnik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(podjetje), ki terjatev proda in </a:t>
            </a:r>
          </a:p>
          <a:p>
            <a:pPr marL="342900" lvl="1" indent="-342900" algn="just">
              <a:buAutoNum type="arabicPeriod"/>
            </a:pP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dolžnik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(odstopnikov kupec), ki ima finančno obveznost. 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Odstop terjatve s pogodbo (cesija) oz. </a:t>
            </a:r>
            <a:r>
              <a:rPr lang="sl-SI" i="1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faktoring</a:t>
            </a:r>
            <a:r>
              <a:rPr lang="sl-SI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 Sloveniji ureja </a:t>
            </a:r>
            <a:r>
              <a:rPr lang="sl-SI" b="1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Obligacijski zakonik (OZ) </a:t>
            </a:r>
            <a:r>
              <a:rPr lang="sl-SI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 417. do 428. člena</a:t>
            </a:r>
            <a:endParaRPr lang="sl-SI" b="1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1" indent="-342900" algn="just">
              <a:buAutoNum type="arabicPeriod"/>
            </a:pPr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Slika 2" descr="Slika, ki vsebuje besede besedilo, notranji&#10;&#10;Opis je samodejno ustvarjen">
            <a:extLst>
              <a:ext uri="{FF2B5EF4-FFF2-40B4-BE49-F238E27FC236}">
                <a16:creationId xmlns:a16="http://schemas.microsoft.com/office/drawing/2014/main" id="{721617D8-45E3-42DE-8474-CD2B37091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2" r="28926"/>
          <a:stretch/>
        </p:blipFill>
        <p:spPr>
          <a:xfrm>
            <a:off x="6096000" y="367129"/>
            <a:ext cx="5211192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53EE5D2-4D84-4186-A809-9F164E35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r="13201" b="10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836FAEE-F4B7-4EE7-94F9-48C65F397625}"/>
              </a:ext>
            </a:extLst>
          </p:cNvPr>
          <p:cNvSpPr txBox="1"/>
          <p:nvPr/>
        </p:nvSpPr>
        <p:spPr>
          <a:xfrm>
            <a:off x="521208" y="506236"/>
            <a:ext cx="10853485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00272E"/>
                </a:solidFill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Zgodovina in vrste faktoringa</a:t>
            </a:r>
            <a:endParaRPr lang="sl-SI" dirty="0">
              <a:solidFill>
                <a:srgbClr val="00272E"/>
              </a:solidFill>
              <a:latin typeface="ScalaPro-Bold" panose="02010804050101020102" pitchFamily="50" charset="-18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Faktoring izvira iz financiranja trgovine, iz časa starodavne mezopotamske kulture. Uvedba interneta je postopek odkupa terjatev pospešila in znižala stroške</a:t>
            </a:r>
            <a:r>
              <a:rPr lang="sl-SI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V zadnjem času so se pojavila podjetja (faktorji), ki uporabljajo agregacijo, analitiko in avtomatizacijo - s tem zagotovijo prednosti, ki jih pri financiranju omogoča svetovni splet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Poznamo prodajni oz. enkratni odkup terjatev, stalni oz. letni faktoring, dobaviteljski faktoring, domači in tuji faktoring, popolni in nepopolni ter tihi in odkriti faktoring, regresni in brez-regresni faktoring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Če odstopnik terjatev prenese </a:t>
            </a: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"brez regresa", 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mora faktor kriti izgubo, če dolžnik računa ne plača. Če pa odstopnik terjatev prenese </a:t>
            </a: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"z regresom"</a:t>
            </a:r>
            <a:r>
              <a:rPr lang="sl-SI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,</a:t>
            </a: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potem odstopnik solidarno odgovarja za dolg dolžnika oziroma ima faktor pravico, da neplačani znesek računa terja od odstopnika. </a:t>
            </a:r>
            <a:endParaRPr lang="sl-SI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Običajno je dolžnik računa/terjatve (odstopnikov kupec) obveščen o prodaji terjatve, faktor pa dolžnika terja k plačilu in po potrebi opravi izterjavo – v tem primeru govorimo o </a:t>
            </a: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odprtem ali klasičnem odstopu terjatev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Pojavlja pa se tudi faktoring brez priglasitve, kjer odstopnik (prodajalec) terjatve odstopi faktorju brez obveščanja dolžnika - tukaj pa govorimo o </a:t>
            </a:r>
            <a:r>
              <a:rPr lang="sl-SI" b="1" dirty="0"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tihem odstopu terjatev oz. tihem faktoringu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1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F74AB-E09C-45F3-B99B-15F9C9FB5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436732-1581-48B1-A0EC-ABBDA54C5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125950C-C036-4B3E-A692-A653C5BFA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912"/>
            <a:ext cx="11430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85405-334B-42C9-B1FF-580FFA144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711796-9EF4-4905-A3E5-3C39C57D9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8C721E-8B78-4FDB-8D7D-200245042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912"/>
            <a:ext cx="11430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9164D2-335B-4BE1-879A-BABD83B3B248}"/>
              </a:ext>
            </a:extLst>
          </p:cNvPr>
          <p:cNvSpPr txBox="1"/>
          <p:nvPr/>
        </p:nvSpPr>
        <p:spPr>
          <a:xfrm>
            <a:off x="390617" y="222033"/>
            <a:ext cx="6677695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00272E"/>
                </a:solidFill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Faktoring mednarodno </a:t>
            </a:r>
          </a:p>
          <a:p>
            <a:r>
              <a:rPr lang="sl-SI" sz="4000" dirty="0">
                <a:solidFill>
                  <a:srgbClr val="00272E"/>
                </a:solidFill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in v Sloveniji</a:t>
            </a:r>
            <a:endParaRPr lang="sl-SI" dirty="0">
              <a:solidFill>
                <a:srgbClr val="00272E"/>
              </a:solidFill>
              <a:latin typeface="ScalaPro-Bold" panose="02010804050101020102" pitchFamily="50" charset="-18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Globalna tržna vrednost faktoringa</a:t>
            </a:r>
            <a:r>
              <a:rPr lang="fi-F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 </a:t>
            </a:r>
            <a:r>
              <a:rPr lang="fi-F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2021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znaša </a:t>
            </a:r>
            <a:r>
              <a:rPr lang="fi-F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3006 milijard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EUR. 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Svetovni trg faktoringa naj bi bil od leta 2021 do 2028 priča skupni letni stopnji rasti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8,4 odstotka 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bo do leta 2028 dosegel 5282 milijarde EUR </a:t>
            </a:r>
            <a:r>
              <a:rPr lang="sl-SI" sz="16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(vir Research and Markets)</a:t>
            </a:r>
            <a:r>
              <a:rPr lang="sl-SI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 marL="0" lvl="1" algn="just"/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Evropa je imela leta 2020 največji -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60,2-odstotni svetovni delež.</a:t>
            </a:r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 Sloveniji se število uporabnikov storitev povečuje, kar kaže tudi kontinuirana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30-odstotna rast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v-SE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Promet v industriji faktoringa je leta 2020 predstavljal 12,6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-odstotka</a:t>
            </a:r>
            <a:r>
              <a:rPr lang="sv-SE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BDP EU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nekje med 4 in 5-odstotkov BDP v Sloveniji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sz="1600" i="1" dirty="0">
                <a:solidFill>
                  <a:srgbClr val="25A0B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Pandemija COVID-19 je prizadela svetovno gospodarstvo - to kratkoročno vpliva tudi na rast trga faktoring storitev. </a:t>
            </a:r>
          </a:p>
          <a:p>
            <a:pPr marL="0" lvl="1" algn="just"/>
            <a:r>
              <a:rPr lang="sl-SI" sz="1600" i="1" dirty="0">
                <a:solidFill>
                  <a:srgbClr val="25A0B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 storitve faktoringa bo gotovo vplivala tudi vojna v Ukrajini.</a:t>
            </a:r>
          </a:p>
          <a:p>
            <a:pPr marL="0" lvl="1" algn="just"/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D4309DE5-38CE-48EA-A0FD-39EF5159002D}"/>
              </a:ext>
            </a:extLst>
          </p:cNvPr>
          <p:cNvSpPr/>
          <p:nvPr/>
        </p:nvSpPr>
        <p:spPr>
          <a:xfrm>
            <a:off x="262600" y="5154372"/>
            <a:ext cx="6933727" cy="1122140"/>
          </a:xfrm>
          <a:prstGeom prst="roundRect">
            <a:avLst/>
          </a:prstGeom>
          <a:noFill/>
          <a:ln w="9525" cap="flat" cmpd="sng" algn="ctr">
            <a:solidFill>
              <a:srgbClr val="25A0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866A365-F01D-4BB2-9D28-56626D35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04" y="0"/>
            <a:ext cx="4560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besedilo, notranji, prenosnik, računalnik&#10;&#10;Opis je samodejno ustvarjen">
            <a:extLst>
              <a:ext uri="{FF2B5EF4-FFF2-40B4-BE49-F238E27FC236}">
                <a16:creationId xmlns:a16="http://schemas.microsoft.com/office/drawing/2014/main" id="{1685E9F4-E53A-48A8-822E-12B20DBA3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2005" b="1443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23BA3DC-5148-44CB-9F7E-A4A37EE503EA}"/>
              </a:ext>
            </a:extLst>
          </p:cNvPr>
          <p:cNvSpPr txBox="1"/>
          <p:nvPr/>
        </p:nvSpPr>
        <p:spPr>
          <a:xfrm>
            <a:off x="365464" y="582067"/>
            <a:ext cx="1146107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00272E"/>
                </a:solidFill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Vloga in prednosti faktoringa</a:t>
            </a:r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Vlogo faktorja predstavljajo faktoring hiše ali banke, ki nastopajo v funkciji poslovnih partnerjev podjetij.  Poleg financiranja poslovanja faktor svojim strankam nudi zaščito pred tveganjem neplačila ter celovito storitev upravljanja terjatev. </a:t>
            </a:r>
          </a:p>
          <a:p>
            <a:pPr marL="0" lvl="1" algn="just"/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Danes je faktoring zagotovo ena izmed najbolj konkurenčnih in v svetovnem merilu vse bolj uveljavljenih finančnih storitev. 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Namesto, da poslovni subjekt čaka na svoj denar 30, 60 ali celo 90 dni, s faktoringom takoj na račun prejme denarna sredstva. </a:t>
            </a:r>
          </a:p>
          <a:p>
            <a:pPr marL="0" lvl="1" algn="just"/>
            <a:endParaRPr lang="sl-SI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Odstop terjatev / faktoring spada med kratkoročne vire financiranja podjetja. Prednost faktoringa je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izjemna hitrost in fleksibilnost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Podjetje, ki išče financiranje prejme denar še isti dan ali prvi naslednji delovni dan od oddane zahteve za pridobitev financiranja.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Administrativno postopek ni zapleten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financiranje </a:t>
            </a:r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 podjetje od faktorja prejme tudi za majhne zneske in pogosto tudi takrat, ko mu banka financiranje zavrne. </a:t>
            </a:r>
          </a:p>
          <a:p>
            <a:pPr marL="0" lvl="1" algn="just"/>
            <a:endParaRPr lang="sl-SI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endParaRPr lang="sl-SI" sz="1600" b="1" i="1" dirty="0">
              <a:solidFill>
                <a:srgbClr val="3D667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1" algn="just"/>
            <a:r>
              <a:rPr lang="sl-SI" sz="1600" b="1" i="1" dirty="0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Preverite katere storitve kratkoročnega financiranja si lahko zagotovite na slovenskem trgu, </a:t>
            </a:r>
          </a:p>
          <a:p>
            <a:pPr marL="0" lvl="1" algn="just"/>
            <a:r>
              <a:rPr lang="sl-SI" sz="1600" b="1" i="1" dirty="0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obiščite sodobni spletni trg za vzajemno (</a:t>
            </a:r>
            <a:r>
              <a:rPr lang="sl-SI" sz="1600" b="1" i="1" dirty="0" err="1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peer</a:t>
            </a:r>
            <a:r>
              <a:rPr lang="sl-SI" sz="1600" b="1" i="1" dirty="0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-to-</a:t>
            </a:r>
            <a:r>
              <a:rPr lang="sl-SI" sz="1600" b="1" i="1" dirty="0" err="1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peer</a:t>
            </a:r>
            <a:r>
              <a:rPr lang="sl-SI" sz="1600" b="1" i="1" dirty="0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financiranje podjetij na</a:t>
            </a:r>
          </a:p>
          <a:p>
            <a:pPr marL="0" lvl="1" algn="just"/>
            <a:r>
              <a:rPr lang="sl-SI" sz="1600" b="1" i="1" dirty="0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</a:t>
            </a:r>
            <a:r>
              <a:rPr lang="sl-SI" sz="1600" b="1" i="1" dirty="0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3"/>
              </a:rPr>
              <a:t>www.borzaterjatev.si</a:t>
            </a:r>
            <a:r>
              <a:rPr lang="sl-SI" sz="1600" b="1" i="1" dirty="0">
                <a:solidFill>
                  <a:srgbClr val="3D667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kjer lahko takoj pridobite ponudbo za financiranje</a:t>
            </a:r>
            <a:r>
              <a:rPr lang="sl-SI" sz="1600" b="1" i="1" dirty="0">
                <a:solidFill>
                  <a:srgbClr val="25A0B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sl-SI" b="1" i="1" dirty="0">
              <a:solidFill>
                <a:srgbClr val="25A0B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CCCAB3AF-44E9-4A03-AB59-59211B020919}"/>
              </a:ext>
            </a:extLst>
          </p:cNvPr>
          <p:cNvSpPr/>
          <p:nvPr/>
        </p:nvSpPr>
        <p:spPr>
          <a:xfrm>
            <a:off x="994298" y="5216194"/>
            <a:ext cx="10479261" cy="1044774"/>
          </a:xfrm>
          <a:prstGeom prst="roundRect">
            <a:avLst/>
          </a:prstGeom>
          <a:noFill/>
          <a:ln w="9525" cap="flat" cmpd="sng" algn="ctr">
            <a:solidFill>
              <a:srgbClr val="3D667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3D667A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D132D66-F34E-41E9-8C7D-C02F4EC54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97" y="5318550"/>
            <a:ext cx="851504" cy="8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FB5A2B-1FCF-4041-8827-7C6D03EB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951158E-7920-4B6F-AA87-77E535D4835B}"/>
              </a:ext>
            </a:extLst>
          </p:cNvPr>
          <p:cNvSpPr txBox="1"/>
          <p:nvPr/>
        </p:nvSpPr>
        <p:spPr>
          <a:xfrm>
            <a:off x="466257" y="2509829"/>
            <a:ext cx="5313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Primer odstopa terjatev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Pro-Bold" panose="02010804050101020102" pitchFamily="50" charset="-18"/>
                <a:ea typeface="Roboto Light" panose="02000000000000000000" pitchFamily="2" charset="0"/>
                <a:cs typeface="Roboto Light" panose="02000000000000000000" pitchFamily="2" charset="0"/>
              </a:rPr>
              <a:t>preko Borze terjatev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Slika 3" descr="Slika, ki vsebuje besede miza&#10;&#10;Opis je samodejno ustvarjen">
            <a:extLst>
              <a:ext uri="{FF2B5EF4-FFF2-40B4-BE49-F238E27FC236}">
                <a16:creationId xmlns:a16="http://schemas.microsoft.com/office/drawing/2014/main" id="{18060265-21E0-4A86-BF57-D04C204F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68" y="-1"/>
            <a:ext cx="6011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61AAB3F-E541-400E-B866-F8AC47DFE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00" y="1063547"/>
            <a:ext cx="2956560" cy="457265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172E2EB3-1C47-47C2-884C-AC0C08101D48}"/>
              </a:ext>
            </a:extLst>
          </p:cNvPr>
          <p:cNvSpPr/>
          <p:nvPr/>
        </p:nvSpPr>
        <p:spPr>
          <a:xfrm>
            <a:off x="1910800" y="2112030"/>
            <a:ext cx="66845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Roboto Light" panose="02000000000000000000" pitchFamily="2" charset="0"/>
                <a:ea typeface="Roboto Light" panose="02000000000000000000" pitchFamily="2" charset="0"/>
              </a:rPr>
              <a:t>BORZA TERJATEV, d.o.o., </a:t>
            </a:r>
          </a:p>
          <a:p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</a:rPr>
              <a:t>Likozarjeva </a:t>
            </a:r>
            <a:r>
              <a:rPr lang="sl-SI">
                <a:latin typeface="Roboto Light" panose="02000000000000000000" pitchFamily="2" charset="0"/>
                <a:ea typeface="Roboto Light" panose="02000000000000000000" pitchFamily="2" charset="0"/>
              </a:rPr>
              <a:t>ulica 3 </a:t>
            </a:r>
          </a:p>
          <a:p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</a:rPr>
              <a:t>SI-1000 Ljubljana</a:t>
            </a:r>
          </a:p>
          <a:p>
            <a:endParaRPr lang="sl-SI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</a:rPr>
              <a:t>+386 1 810 73 73</a:t>
            </a:r>
          </a:p>
          <a:p>
            <a:endParaRPr lang="sl-SI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www.borzaterjatev.si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  <a:hlinkClick r:id="rId4"/>
              </a:rPr>
              <a:t>info@borzaterjatev.si</a:t>
            </a:r>
            <a:r>
              <a:rPr lang="sl-SI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B185264-FF1E-40FE-A18F-E27BAA0FB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951" y="1063547"/>
            <a:ext cx="6097" cy="4730906"/>
          </a:xfrm>
          <a:prstGeom prst="rect">
            <a:avLst/>
          </a:prstGeom>
        </p:spPr>
      </p:pic>
      <p:pic>
        <p:nvPicPr>
          <p:cNvPr id="8" name="Content Placeholder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1E2AE0-B382-4403-9A70-3FFC2E932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662"/>
            <a:ext cx="12192000" cy="7415707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45C8A80-C916-433C-B11C-DAE0D7EF3E49}"/>
              </a:ext>
            </a:extLst>
          </p:cNvPr>
          <p:cNvSpPr txBox="1"/>
          <p:nvPr/>
        </p:nvSpPr>
        <p:spPr>
          <a:xfrm>
            <a:off x="1144804" y="759832"/>
            <a:ext cx="5297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bg1"/>
                </a:solidFill>
                <a:latin typeface="ScalaPro" panose="02010504040101020102" pitchFamily="50" charset="-18"/>
                <a:ea typeface="Roboto Light" panose="02000000000000000000" pitchFamily="2" charset="0"/>
              </a:rPr>
              <a:t>Hvala za vašo pozornost!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BD13E0E-4844-4C2B-9F55-01E24EAFC2F6}"/>
              </a:ext>
            </a:extLst>
          </p:cNvPr>
          <p:cNvSpPr txBox="1"/>
          <p:nvPr/>
        </p:nvSpPr>
        <p:spPr>
          <a:xfrm>
            <a:off x="2630756" y="2386170"/>
            <a:ext cx="35373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Janez Klobčar </a:t>
            </a:r>
          </a:p>
          <a:p>
            <a:r>
              <a:rPr lang="sl-SI" sz="1600" b="1" dirty="0"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Predsednik uprave</a:t>
            </a:r>
          </a:p>
          <a:p>
            <a:r>
              <a:rPr lang="sl-SI" sz="1600" dirty="0"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janez.klobcar@borzaterjatev.si</a:t>
            </a:r>
            <a:endParaRPr lang="sl-SI" sz="1600" dirty="0">
              <a:solidFill>
                <a:schemeClr val="bg1">
                  <a:lumMod val="8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sl-SI" i="1" dirty="0">
              <a:solidFill>
                <a:schemeClr val="bg1">
                  <a:lumMod val="8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3" name="Slika 12">
            <a:hlinkClick r:id="rId8"/>
            <a:extLst>
              <a:ext uri="{FF2B5EF4-FFF2-40B4-BE49-F238E27FC236}">
                <a16:creationId xmlns:a16="http://schemas.microsoft.com/office/drawing/2014/main" id="{E4190619-322D-402D-A4C9-A14EF15A34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31" y="6304784"/>
            <a:ext cx="1762451" cy="206429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478F7BF-31C0-463D-9847-DF827801CBF8}"/>
              </a:ext>
            </a:extLst>
          </p:cNvPr>
          <p:cNvSpPr txBox="1"/>
          <p:nvPr/>
        </p:nvSpPr>
        <p:spPr>
          <a:xfrm>
            <a:off x="812733" y="6269500"/>
            <a:ext cx="5629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solidFill>
                  <a:schemeClr val="bg2">
                    <a:lumMod val="9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9. </a:t>
            </a:r>
            <a:r>
              <a:rPr lang="sl-SI" sz="1200">
                <a:solidFill>
                  <a:schemeClr val="bg2">
                    <a:lumMod val="9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mednarodna </a:t>
            </a:r>
            <a:r>
              <a:rPr lang="sl-SI" sz="1200" dirty="0">
                <a:solidFill>
                  <a:schemeClr val="bg2">
                    <a:lumMod val="9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konferenca MSP, Gospodarska zbornica Slovenije, april 2022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B47B2CE-7A54-422F-8E24-1520097646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21" y="2641400"/>
            <a:ext cx="1607636" cy="1607636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EDF0BDCB-8831-40A3-8B18-4AF299B4D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8356" y="2646983"/>
            <a:ext cx="1602053" cy="1602053"/>
          </a:xfrm>
          <a:prstGeom prst="rect">
            <a:avLst/>
          </a:prstGeom>
        </p:spPr>
      </p:pic>
      <p:pic>
        <p:nvPicPr>
          <p:cNvPr id="21" name="Slika 20" descr="Slika, ki vsebuje besede moški, oseba, stena, obleka&#10;&#10;Opis je samodejno ustvarjen">
            <a:extLst>
              <a:ext uri="{FF2B5EF4-FFF2-40B4-BE49-F238E27FC236}">
                <a16:creationId xmlns:a16="http://schemas.microsoft.com/office/drawing/2014/main" id="{2483082D-AD49-4F0A-A4F8-74694912FB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5" y="2344037"/>
            <a:ext cx="1203149" cy="1203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DF74546-34CD-45FF-B07D-B84B24F5558C}"/>
              </a:ext>
            </a:extLst>
          </p:cNvPr>
          <p:cNvSpPr txBox="1"/>
          <p:nvPr/>
        </p:nvSpPr>
        <p:spPr>
          <a:xfrm>
            <a:off x="1207780" y="3831125"/>
            <a:ext cx="3435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Borza terjatev, d.d.</a:t>
            </a:r>
          </a:p>
          <a:p>
            <a:r>
              <a:rPr lang="sl-SI" sz="1600" i="1" dirty="0"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+386 1 810 73 73</a:t>
            </a:r>
          </a:p>
          <a:p>
            <a:endParaRPr lang="sl-SI" sz="1600" i="1" dirty="0">
              <a:solidFill>
                <a:schemeClr val="bg1">
                  <a:lumMod val="8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sl-SI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www.borzaterjatev.si</a:t>
            </a:r>
            <a:r>
              <a:rPr lang="sl-SI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01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752B432DBB04EAB9EA2D6B0C2F851" ma:contentTypeVersion="13" ma:contentTypeDescription="Create a new document." ma:contentTypeScope="" ma:versionID="81c53b8e56ad1adc44d444c4c70faa78">
  <xsd:schema xmlns:xsd="http://www.w3.org/2001/XMLSchema" xmlns:xs="http://www.w3.org/2001/XMLSchema" xmlns:p="http://schemas.microsoft.com/office/2006/metadata/properties" xmlns:ns2="16a0f55c-1476-4c5b-96ee-f13766d2cf94" xmlns:ns3="dc71a932-3f7c-4982-acc8-96ba89634568" targetNamespace="http://schemas.microsoft.com/office/2006/metadata/properties" ma:root="true" ma:fieldsID="6b373647a14198bb44bbaf83d3d8dfdd" ns2:_="" ns3:_="">
    <xsd:import namespace="16a0f55c-1476-4c5b-96ee-f13766d2cf94"/>
    <xsd:import namespace="dc71a932-3f7c-4982-acc8-96ba89634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0f55c-1476-4c5b-96ee-f13766d2c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1a932-3f7c-4982-acc8-96ba89634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D3009A-BC2F-4079-8B81-571591FED3FF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c71a932-3f7c-4982-acc8-96ba89634568"/>
    <ds:schemaRef ds:uri="16a0f55c-1476-4c5b-96ee-f13766d2cf9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8B4A942-69ED-4850-85EA-8022668D5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5884E-4F45-4C61-A178-A376CD921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a0f55c-1476-4c5b-96ee-f13766d2cf94"/>
    <ds:schemaRef ds:uri="dc71a932-3f7c-4982-acc8-96ba89634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14224</TotalTime>
  <Words>775</Words>
  <Application>Microsoft Office PowerPoint</Application>
  <PresentationFormat>Širokozaslonsko</PresentationFormat>
  <Paragraphs>73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 Light</vt:lpstr>
      <vt:lpstr>ScalaPro</vt:lpstr>
      <vt:lpstr>ScalaPro-Bold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Hančič;janez.klobcar@borzaterjatev.si</dc:creator>
  <cp:lastModifiedBy>Lidija Flajs</cp:lastModifiedBy>
  <cp:revision>6</cp:revision>
  <dcterms:created xsi:type="dcterms:W3CDTF">2022-01-31T09:14:15Z</dcterms:created>
  <dcterms:modified xsi:type="dcterms:W3CDTF">2022-04-04T11:20:44Z</dcterms:modified>
  <cp:category>Predavanje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0x010100051752B432DBB04EAB9EA2D6B0C2F851</vt:lpwstr>
  </property>
</Properties>
</file>